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79" r:id="rId5"/>
    <p:sldId id="262" r:id="rId6"/>
    <p:sldId id="264" r:id="rId7"/>
    <p:sldId id="281" r:id="rId8"/>
    <p:sldId id="263" r:id="rId9"/>
    <p:sldId id="265" r:id="rId10"/>
    <p:sldId id="266" r:id="rId11"/>
    <p:sldId id="28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94718"/>
  </p:normalViewPr>
  <p:slideViewPr>
    <p:cSldViewPr>
      <p:cViewPr varScale="1">
        <p:scale>
          <a:sx n="117" d="100"/>
          <a:sy n="117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69D0A-E5A1-4064-926B-63B10F57AF7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72E2-3DD0-4F06-9883-7F67D063F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69% intermodal, 11% construction,    then petroleum, minerals, metals and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2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Volvo Electric FH 4x2 – available today and being trialed by operators.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Caithness</a:t>
            </a:r>
            <a:r>
              <a:rPr lang="en-US" dirty="0"/>
              <a:t> – Wick/</a:t>
            </a:r>
            <a:r>
              <a:rPr lang="en-US" dirty="0" err="1"/>
              <a:t>Thurso</a:t>
            </a:r>
            <a:r>
              <a:rPr lang="en-US" dirty="0"/>
              <a:t> – c. 45-55 HGV movements per day, c.20 long distance supply? </a:t>
            </a:r>
          </a:p>
          <a:p>
            <a:pPr lvl="1"/>
            <a:r>
              <a:rPr lang="en-US" dirty="0"/>
              <a:t>2019 DfT </a:t>
            </a:r>
            <a:r>
              <a:rPr lang="en-US" dirty="0" err="1"/>
              <a:t>roadcount</a:t>
            </a:r>
            <a:r>
              <a:rPr lang="en-US" dirty="0"/>
              <a:t> data c.220-280 HGV movements per week.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Orkney – 2022 </a:t>
            </a:r>
            <a:r>
              <a:rPr lang="en-US" dirty="0" err="1"/>
              <a:t>Northlink</a:t>
            </a:r>
            <a:r>
              <a:rPr lang="en-US" dirty="0"/>
              <a:t> Statistics</a:t>
            </a:r>
          </a:p>
          <a:p>
            <a:pPr lvl="1"/>
            <a:r>
              <a:rPr lang="en-US" dirty="0"/>
              <a:t>SCST – 65,478 lane </a:t>
            </a:r>
            <a:r>
              <a:rPr lang="en-US" dirty="0" err="1"/>
              <a:t>metres</a:t>
            </a:r>
            <a:r>
              <a:rPr lang="en-US" dirty="0"/>
              <a:t> = 50-75 trucks per week avg. </a:t>
            </a:r>
          </a:p>
          <a:p>
            <a:pPr lvl="1"/>
            <a:r>
              <a:rPr lang="en-US" dirty="0"/>
              <a:t>ABKI – 141,123 lane </a:t>
            </a:r>
            <a:r>
              <a:rPr lang="en-US" dirty="0" err="1"/>
              <a:t>metres</a:t>
            </a:r>
            <a:r>
              <a:rPr lang="en-US" dirty="0"/>
              <a:t> = 130-160 trailers per week avg. </a:t>
            </a:r>
          </a:p>
          <a:p>
            <a:pPr lvl="1"/>
            <a:r>
              <a:rPr lang="en-US" dirty="0"/>
              <a:t>Pentland Ferries carry at least as much as SCST across Pentland Firth – unreported.</a:t>
            </a:r>
          </a:p>
          <a:p>
            <a:pPr lvl="1"/>
            <a:r>
              <a:rPr lang="en-US" dirty="0"/>
              <a:t>Total Orkney freight. c250 – 300+ HGV movements per week (both ways) not unreasonable guess.</a:t>
            </a:r>
          </a:p>
          <a:p>
            <a:pPr lvl="2"/>
            <a:r>
              <a:rPr lang="en-US" dirty="0"/>
              <a:t>Pentland Firth carries most JIT traffic, Supermarket, seafood, parcels</a:t>
            </a:r>
          </a:p>
          <a:p>
            <a:pPr lvl="2"/>
            <a:r>
              <a:rPr lang="en-US" dirty="0"/>
              <a:t>Bulk commodities often on a weekly cycle, Cement, aggregates and similar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7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2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9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61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1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5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8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30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34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A27342-013A-41AE-956E-41E2FF444FF8}" type="datetimeFigureOut">
              <a:rPr lang="en-GB" smtClean="0"/>
              <a:pPr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970A45-F9BF-461C-BB69-7A56D52343B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6174724"/>
            <a:ext cx="684076" cy="4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BA27342-013A-41AE-956E-41E2FF444FF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970A45-F9BF-461C-BB69-7A56D52343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ggie@rfg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28192"/>
          </a:xfrm>
        </p:spPr>
        <p:txBody>
          <a:bodyPr/>
          <a:lstStyle/>
          <a:p>
            <a:r>
              <a:rPr lang="en-GB" sz="5400" dirty="0"/>
              <a:t>Friends of the Far North Line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232248"/>
          </a:xfrm>
        </p:spPr>
        <p:txBody>
          <a:bodyPr>
            <a:normAutofit/>
          </a:bodyPr>
          <a:lstStyle/>
          <a:p>
            <a:r>
              <a:rPr lang="en-GB" sz="2800" dirty="0"/>
              <a:t>Martin Bignell</a:t>
            </a:r>
          </a:p>
          <a:p>
            <a:r>
              <a:rPr lang="en-GB" sz="2800" dirty="0"/>
              <a:t>Scotland and North of England Representative, Rail Freight Group</a:t>
            </a:r>
          </a:p>
          <a:p>
            <a:r>
              <a:rPr lang="en-GB" sz="2800"/>
              <a:t>23rd </a:t>
            </a:r>
            <a:r>
              <a:rPr lang="en-GB" sz="2800" dirty="0"/>
              <a:t>June 2023</a:t>
            </a:r>
          </a:p>
        </p:txBody>
      </p:sp>
      <p:pic>
        <p:nvPicPr>
          <p:cNvPr id="1026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6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2391-B486-CB83-E25A-C37C4187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524" y="0"/>
            <a:ext cx="4538476" cy="2492896"/>
          </a:xfrm>
        </p:spPr>
        <p:txBody>
          <a:bodyPr/>
          <a:lstStyle/>
          <a:p>
            <a:r>
              <a:rPr lang="en-US" sz="4800" dirty="0"/>
              <a:t>Marketing and Retailing Capacity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CA669C-6708-C786-9A8F-7C781113A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525" cy="3617243"/>
          </a:xfr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4B704-B5FC-F888-AC9D-522269554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5" r="-3" b="-3"/>
          <a:stretch/>
        </p:blipFill>
        <p:spPr>
          <a:xfrm>
            <a:off x="0" y="3717033"/>
            <a:ext cx="5907283" cy="3140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40544-DEA7-6510-CC16-604164B9CE5B}"/>
              </a:ext>
            </a:extLst>
          </p:cNvPr>
          <p:cNvSpPr txBox="1"/>
          <p:nvPr/>
        </p:nvSpPr>
        <p:spPr>
          <a:xfrm>
            <a:off x="6012160" y="3630956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Rail 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Route-Scanner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…is a similar approach needed to enable aggregation of traffic and make services easier to buy in the north?</a:t>
            </a:r>
          </a:p>
        </p:txBody>
      </p:sp>
    </p:spTree>
    <p:extLst>
      <p:ext uri="{BB962C8B-B14F-4D97-AF65-F5344CB8AC3E}">
        <p14:creationId xmlns:p14="http://schemas.microsoft.com/office/powerpoint/2010/main" val="121677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936104"/>
          </a:xfrm>
        </p:spPr>
        <p:txBody>
          <a:bodyPr/>
          <a:lstStyle/>
          <a:p>
            <a:r>
              <a:rPr lang="en-GB" sz="5400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1026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90190"/>
            <a:ext cx="2880320" cy="18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013176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martin@rfg.org.uk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www.rfg.org.uk</a:t>
            </a:r>
          </a:p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1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21038" y="332656"/>
            <a:ext cx="4604097" cy="1440160"/>
          </a:xfrm>
        </p:spPr>
        <p:txBody>
          <a:bodyPr/>
          <a:lstStyle/>
          <a:p>
            <a:r>
              <a:rPr lang="en-GB" sz="4400" dirty="0">
                <a:latin typeface="Arial" pitchFamily="34" charset="0"/>
                <a:cs typeface="Arial" pitchFamily="34" charset="0"/>
              </a:rPr>
              <a:t>Nice to be close to home!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21036" y="1772816"/>
            <a:ext cx="5015460" cy="3963264"/>
          </a:xfrm>
        </p:spPr>
        <p:txBody>
          <a:bodyPr/>
          <a:lstStyle/>
          <a:p>
            <a:r>
              <a:rPr lang="en-GB" dirty="0"/>
              <a:t>Driving times…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/>
              <a:t>Every week I could be at a meeting in York, Leeds or Manchester! </a:t>
            </a:r>
            <a:br>
              <a:rPr lang="en-GB" dirty="0"/>
            </a:br>
            <a:endParaRPr lang="en-GB" dirty="0"/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21E547F0-BCA0-A844-1252-D5AB737D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36004"/>
            <a:ext cx="4021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E0BBD-A380-3F29-14B5-F875D2C9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Rail freight in Scotland </a:t>
            </a:r>
            <a:r>
              <a:rPr lang="en-US" sz="1800" dirty="0"/>
              <a:t>2022/23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79BA9-1A85-2547-9F8D-9335C5A57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14% domestic, 35% to Scotland, 52% from Scotland</a:t>
            </a:r>
          </a:p>
          <a:p>
            <a:r>
              <a:rPr lang="en-US" dirty="0"/>
              <a:t>4.5m lorry miles / 205k loaded lorry miles saved</a:t>
            </a:r>
          </a:p>
          <a:p>
            <a:r>
              <a:rPr lang="en-US" dirty="0"/>
              <a:t>290k </a:t>
            </a:r>
            <a:r>
              <a:rPr lang="en-US" dirty="0" err="1"/>
              <a:t>tonnes</a:t>
            </a:r>
            <a:r>
              <a:rPr lang="en-US" dirty="0"/>
              <a:t> carbon saved and £109m in user and societal benefits </a:t>
            </a:r>
          </a:p>
          <a:p>
            <a:r>
              <a:rPr lang="en-US" dirty="0"/>
              <a:t>77% ran WCML, 19% ECML, 4% G&amp;SW (mainly due to Carstairs)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39117-12AA-CC48-EB49-5EBD331CCF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997152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80% intermodal and construction</a:t>
            </a:r>
          </a:p>
          <a:p>
            <a:r>
              <a:rPr lang="en-GB" dirty="0"/>
              <a:t>20% everything else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6 competing rail freight operators</a:t>
            </a:r>
          </a:p>
          <a:p>
            <a:r>
              <a:rPr lang="en-US" dirty="0"/>
              <a:t>C.300 services per week</a:t>
            </a:r>
          </a:p>
          <a:p>
            <a:endParaRPr lang="en-US" dirty="0"/>
          </a:p>
          <a:p>
            <a:r>
              <a:rPr lang="en-US" dirty="0"/>
              <a:t>94% of services ran on one of the routes linking </a:t>
            </a:r>
            <a:r>
              <a:rPr lang="en-US" dirty="0" err="1"/>
              <a:t>Motherwell</a:t>
            </a:r>
            <a:r>
              <a:rPr lang="en-US" dirty="0"/>
              <a:t> – Mossend/</a:t>
            </a:r>
            <a:r>
              <a:rPr lang="en-US" dirty="0" err="1"/>
              <a:t>Coatbridge</a:t>
            </a:r>
            <a:r>
              <a:rPr lang="en-US" dirty="0"/>
              <a:t> and Grangemouth, up to Perth.  Very central belt focused</a:t>
            </a:r>
          </a:p>
        </p:txBody>
      </p:sp>
    </p:spTree>
    <p:extLst>
      <p:ext uri="{BB962C8B-B14F-4D97-AF65-F5344CB8AC3E}">
        <p14:creationId xmlns:p14="http://schemas.microsoft.com/office/powerpoint/2010/main" val="118906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03A6-E01C-478E-3E59-23055F9A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Freight on the Far North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5501-1871-5834-1DBF-A24C8C47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decommissioning traffic from </a:t>
            </a:r>
            <a:r>
              <a:rPr lang="en-US" dirty="0" err="1"/>
              <a:t>Dounraey</a:t>
            </a:r>
            <a:r>
              <a:rPr lang="en-US" dirty="0"/>
              <a:t> with NTS / DRS</a:t>
            </a:r>
          </a:p>
          <a:p>
            <a:r>
              <a:rPr lang="en-US" dirty="0"/>
              <a:t>2020 – Timber trials with </a:t>
            </a:r>
            <a:r>
              <a:rPr lang="en-US" dirty="0" err="1"/>
              <a:t>Victa</a:t>
            </a:r>
            <a:r>
              <a:rPr lang="en-US" dirty="0"/>
              <a:t> Rail Freight</a:t>
            </a:r>
            <a:br>
              <a:rPr lang="en-US" dirty="0"/>
            </a:br>
            <a:endParaRPr lang="en-US" dirty="0"/>
          </a:p>
          <a:p>
            <a:r>
              <a:rPr lang="en-US" dirty="0"/>
              <a:t>W8, possible for 9’6” 2.5m wide containers on</a:t>
            </a:r>
            <a:br>
              <a:rPr lang="en-US" dirty="0"/>
            </a:br>
            <a:r>
              <a:rPr lang="en-US" dirty="0"/>
              <a:t>FLA ‘</a:t>
            </a:r>
            <a:r>
              <a:rPr lang="en-US" dirty="0" err="1"/>
              <a:t>Lowliner</a:t>
            </a:r>
            <a:r>
              <a:rPr lang="en-US" dirty="0"/>
              <a:t>’ flat wagons (operated by Freightliner) </a:t>
            </a:r>
          </a:p>
        </p:txBody>
      </p:sp>
      <p:pic>
        <p:nvPicPr>
          <p:cNvPr id="5" name="Picture 4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7D4106CD-EA36-983A-7A3E-8A1286EC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7772400" cy="2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B48B-B4A0-1F37-0E66-A4023B56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900910"/>
            <a:ext cx="4042801" cy="699289"/>
          </a:xfrm>
        </p:spPr>
        <p:txBody>
          <a:bodyPr/>
          <a:lstStyle/>
          <a:p>
            <a:r>
              <a:rPr lang="en-US" sz="4800" dirty="0"/>
              <a:t>The 2040 Challenge?</a:t>
            </a:r>
          </a:p>
        </p:txBody>
      </p:sp>
      <p:pic>
        <p:nvPicPr>
          <p:cNvPr id="5" name="Content Placeholder 4" descr="A map of the united kingdom&#10;&#10;Description automatically generated with medium confidence">
            <a:extLst>
              <a:ext uri="{FF2B5EF4-FFF2-40B4-BE49-F238E27FC236}">
                <a16:creationId xmlns:a16="http://schemas.microsoft.com/office/drawing/2014/main" id="{CC13A3D3-23B1-F277-CE1D-B42DFF39B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" y="-11420"/>
            <a:ext cx="5050914" cy="6877841"/>
          </a:xfrm>
        </p:spPr>
      </p:pic>
      <p:pic>
        <p:nvPicPr>
          <p:cNvPr id="1026" name="Picture 2" descr="S) VOLVO FH Electric 4x2 (ML.B.O8R) (PR Volvo 030621) | Flickr">
            <a:extLst>
              <a:ext uri="{FF2B5EF4-FFF2-40B4-BE49-F238E27FC236}">
                <a16:creationId xmlns:a16="http://schemas.microsoft.com/office/drawing/2014/main" id="{93C338B2-40C0-96B1-5204-ED35004F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019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27776-D427-411F-42A3-BD6DAF152CD8}"/>
              </a:ext>
            </a:extLst>
          </p:cNvPr>
          <p:cNvSpPr txBox="1"/>
          <p:nvPr/>
        </p:nvSpPr>
        <p:spPr>
          <a:xfrm>
            <a:off x="5076056" y="4725144"/>
            <a:ext cx="39549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2.5 hour recharge @ 250kW DC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9.5 hour recharge @ 43kW AC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300km range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tonne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payload loss (battery weight)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x price of diesel truck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…the Volvo Electric FH 4x2 today.  </a:t>
            </a:r>
          </a:p>
        </p:txBody>
      </p:sp>
    </p:spTree>
    <p:extLst>
      <p:ext uri="{BB962C8B-B14F-4D97-AF65-F5344CB8AC3E}">
        <p14:creationId xmlns:p14="http://schemas.microsoft.com/office/powerpoint/2010/main" val="147200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DE89-CA4E-1094-C06C-9324AA5F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Logistics operators’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B964-1418-0B93-9875-39ED7C75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925144"/>
          </a:xfrm>
        </p:spPr>
        <p:txBody>
          <a:bodyPr>
            <a:normAutofit/>
          </a:bodyPr>
          <a:lstStyle/>
          <a:p>
            <a:r>
              <a:rPr lang="en-US" dirty="0" err="1"/>
              <a:t>Decarbonisation</a:t>
            </a:r>
            <a:r>
              <a:rPr lang="en-US" dirty="0"/>
              <a:t> – especially in last 5 years. End customer driven.</a:t>
            </a:r>
          </a:p>
          <a:p>
            <a:r>
              <a:rPr lang="en-US" dirty="0"/>
              <a:t>Maintaining market competitiveness</a:t>
            </a:r>
          </a:p>
          <a:p>
            <a:r>
              <a:rPr lang="en-US" dirty="0"/>
              <a:t>Same or better service levels</a:t>
            </a:r>
          </a:p>
          <a:p>
            <a:r>
              <a:rPr lang="en-US" dirty="0"/>
              <a:t>Driving supply chain cost efficiency </a:t>
            </a:r>
          </a:p>
          <a:p>
            <a:endParaRPr lang="en-US" dirty="0"/>
          </a:p>
          <a:p>
            <a:r>
              <a:rPr lang="en-US" dirty="0"/>
              <a:t>Preparedness to try new ideas – especially larger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Shift in market position – several road operators now aggressively positioning as ‘intermodal operators’ and building networks.</a:t>
            </a:r>
          </a:p>
        </p:txBody>
      </p:sp>
      <p:pic>
        <p:nvPicPr>
          <p:cNvPr id="4" name="Picture 2" descr="Maritime Transport - The UK's leading Railport and Logistics solutions  provider">
            <a:extLst>
              <a:ext uri="{FF2B5EF4-FFF2-40B4-BE49-F238E27FC236}">
                <a16:creationId xmlns:a16="http://schemas.microsoft.com/office/drawing/2014/main" id="{DFE17BB3-3801-4F4D-936B-13A1E62E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3589747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9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70C2-4F3E-F352-13D9-BAE8E59F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Freight in the Far North?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23C6-CF87-87BD-FA2F-85F9EA7D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Caithness</a:t>
            </a:r>
            <a:r>
              <a:rPr lang="en-US" dirty="0"/>
              <a:t> – Wick/</a:t>
            </a:r>
            <a:r>
              <a:rPr lang="en-US" dirty="0" err="1"/>
              <a:t>Thurso</a:t>
            </a:r>
            <a:endParaRPr lang="en-US" dirty="0"/>
          </a:p>
          <a:p>
            <a:r>
              <a:rPr lang="en-US" dirty="0"/>
              <a:t>Orkney – two ferry crossings</a:t>
            </a:r>
          </a:p>
          <a:p>
            <a:endParaRPr lang="en-US" dirty="0"/>
          </a:p>
          <a:p>
            <a:r>
              <a:rPr lang="en-US" dirty="0"/>
              <a:t>Probable split: </a:t>
            </a:r>
            <a:r>
              <a:rPr lang="en-US" dirty="0" err="1"/>
              <a:t>Caithness</a:t>
            </a:r>
            <a:r>
              <a:rPr lang="en-US" dirty="0"/>
              <a:t> c.80-100 HGV movements per week, Pentland Firth c.150 per week?</a:t>
            </a:r>
          </a:p>
          <a:p>
            <a:r>
              <a:rPr lang="en-US" dirty="0"/>
              <a:t>40 trucks per weekday through Helmsdale?</a:t>
            </a:r>
          </a:p>
          <a:p>
            <a:r>
              <a:rPr lang="en-US" dirty="0"/>
              <a:t>Other than local movements, majority traffic originates Inverness, often as a hub location for origins in Central Belt.</a:t>
            </a:r>
          </a:p>
          <a:p>
            <a:r>
              <a:rPr lang="en-US" dirty="0"/>
              <a:t>Significant chilled / fresh product moving in 2.55m wide units.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Opportunity to </a:t>
            </a:r>
            <a:r>
              <a:rPr lang="en-US" dirty="0" err="1"/>
              <a:t>Georgemas</a:t>
            </a:r>
            <a:r>
              <a:rPr lang="en-US" dirty="0"/>
              <a:t> Jn to feed ferry and </a:t>
            </a:r>
            <a:r>
              <a:rPr lang="en-US" dirty="0" err="1"/>
              <a:t>Thurso</a:t>
            </a:r>
            <a:r>
              <a:rPr lang="en-US" dirty="0"/>
              <a:t>?</a:t>
            </a:r>
          </a:p>
          <a:p>
            <a:r>
              <a:rPr lang="en-US" dirty="0"/>
              <a:t>Attractiveness of Kirkwall – Aberdeen ferry, but always constrained capacity.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1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4EE-FD34-1C5F-FA60-BB02F088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3401-ABBE-BEC4-221D-3583B92C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volume and fragmentation</a:t>
            </a:r>
          </a:p>
          <a:p>
            <a:r>
              <a:rPr lang="en-US" dirty="0"/>
              <a:t>Transferability to rail – product, origin or destination and configuration</a:t>
            </a:r>
          </a:p>
          <a:p>
            <a:r>
              <a:rPr lang="en-US" dirty="0"/>
              <a:t>Seasonality of some products</a:t>
            </a:r>
          </a:p>
          <a:p>
            <a:r>
              <a:rPr lang="en-US" dirty="0"/>
              <a:t>Commercial priorities of operators – sweating assets, serving higher margin, higher growth opportunities</a:t>
            </a:r>
          </a:p>
          <a:p>
            <a:r>
              <a:rPr lang="en-US" dirty="0"/>
              <a:t>Availability of appropriate or efficient wagons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could be achieved with a ‘Scotland pool’ of modular wagons, and a regionally focused operator??</a:t>
            </a:r>
          </a:p>
          <a:p>
            <a:r>
              <a:rPr lang="en-US" dirty="0"/>
              <a:t>What could be achieved by building better insight into total freight movements to / from the North?</a:t>
            </a:r>
          </a:p>
        </p:txBody>
      </p:sp>
    </p:spTree>
    <p:extLst>
      <p:ext uri="{BB962C8B-B14F-4D97-AF65-F5344CB8AC3E}">
        <p14:creationId xmlns:p14="http://schemas.microsoft.com/office/powerpoint/2010/main" val="183002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9A2E67-F975-AB2F-3FA6-EC46A57B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Interesting developments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779CCE-2481-F780-D49D-5B8C0519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7" descr="A picture containing text, sky, outdoor, ground&#10;&#10;Description automatically generated">
            <a:extLst>
              <a:ext uri="{FF2B5EF4-FFF2-40B4-BE49-F238E27FC236}">
                <a16:creationId xmlns:a16="http://schemas.microsoft.com/office/drawing/2014/main" id="{2C675F61-2413-7595-8BD6-38598D02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308"/>
            <a:ext cx="5098616" cy="3138835"/>
          </a:xfrm>
          <a:prstGeom prst="rect">
            <a:avLst/>
          </a:prstGeom>
        </p:spPr>
      </p:pic>
      <p:pic>
        <p:nvPicPr>
          <p:cNvPr id="10" name="Picture 9" descr="A person standing next to a train&#10;&#10;Description automatically generated with medium confidence">
            <a:extLst>
              <a:ext uri="{FF2B5EF4-FFF2-40B4-BE49-F238E27FC236}">
                <a16:creationId xmlns:a16="http://schemas.microsoft.com/office/drawing/2014/main" id="{8E2A5218-C5A2-EB27-D725-2913324D2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" y="4787836"/>
            <a:ext cx="3026963" cy="207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74070-B852-DA47-7C3C-8E115BF8FAAC}"/>
              </a:ext>
            </a:extLst>
          </p:cNvPr>
          <p:cNvSpPr txBox="1"/>
          <p:nvPr/>
        </p:nvSpPr>
        <p:spPr>
          <a:xfrm>
            <a:off x="5222323" y="4655229"/>
            <a:ext cx="1874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£ incentive</a:t>
            </a:r>
          </a:p>
        </p:txBody>
      </p:sp>
      <p:pic>
        <p:nvPicPr>
          <p:cNvPr id="12" name="Picture 11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D1F11078-E5D7-3D8C-CC76-E2C6FD78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23" y="4130776"/>
            <a:ext cx="1752359" cy="594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B0E3C9-4C63-0B0D-FEF3-5E9917A3426E}"/>
              </a:ext>
            </a:extLst>
          </p:cNvPr>
          <p:cNvSpPr txBox="1"/>
          <p:nvPr/>
        </p:nvSpPr>
        <p:spPr>
          <a:xfrm>
            <a:off x="5134032" y="1650846"/>
            <a:ext cx="28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Curtain sided intermodal – opening up new markets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1E0BB-6D4C-E54D-B72C-D81BDA030AE6}"/>
              </a:ext>
            </a:extLst>
          </p:cNvPr>
          <p:cNvSpPr txBox="1"/>
          <p:nvPr/>
        </p:nvSpPr>
        <p:spPr>
          <a:xfrm>
            <a:off x="3073224" y="638662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parcel freight offer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88BAF-734C-795E-B447-2D68E70E3E07}"/>
              </a:ext>
            </a:extLst>
          </p:cNvPr>
          <p:cNvSpPr txBox="1"/>
          <p:nvPr/>
        </p:nvSpPr>
        <p:spPr>
          <a:xfrm>
            <a:off x="6974682" y="4121578"/>
            <a:ext cx="216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incentive to use rail freight</a:t>
            </a:r>
          </a:p>
        </p:txBody>
      </p:sp>
    </p:spTree>
    <p:extLst>
      <p:ext uri="{BB962C8B-B14F-4D97-AF65-F5344CB8AC3E}">
        <p14:creationId xmlns:p14="http://schemas.microsoft.com/office/powerpoint/2010/main" val="2035538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1422</TotalTime>
  <Words>700</Words>
  <Application>Microsoft Macintosh PowerPoint</Application>
  <PresentationFormat>On-screen Show (4:3)</PresentationFormat>
  <Paragraphs>92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Palatino Linotype</vt:lpstr>
      <vt:lpstr>Executive</vt:lpstr>
      <vt:lpstr>1_Executive</vt:lpstr>
      <vt:lpstr>Friends of the Far North Line</vt:lpstr>
      <vt:lpstr>Nice to be close to home!</vt:lpstr>
      <vt:lpstr>Rail freight in Scotland 2022/23</vt:lpstr>
      <vt:lpstr>Freight on the Far North Line</vt:lpstr>
      <vt:lpstr>The 2040 Challenge?</vt:lpstr>
      <vt:lpstr>Logistics operators’ interests</vt:lpstr>
      <vt:lpstr>Freight in the Far North?</vt:lpstr>
      <vt:lpstr>Challenges</vt:lpstr>
      <vt:lpstr>Interesting developments</vt:lpstr>
      <vt:lpstr>Marketing and Retailing Capacity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Mike</dc:creator>
  <cp:lastModifiedBy>Ian Budd</cp:lastModifiedBy>
  <cp:revision>27</cp:revision>
  <dcterms:created xsi:type="dcterms:W3CDTF">2013-03-10T11:44:55Z</dcterms:created>
  <dcterms:modified xsi:type="dcterms:W3CDTF">2023-06-20T13:57:29Z</dcterms:modified>
</cp:coreProperties>
</file>